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69" r:id="rId3"/>
    <p:sldId id="271" r:id="rId4"/>
    <p:sldId id="270" r:id="rId5"/>
    <p:sldId id="258" r:id="rId6"/>
    <p:sldId id="466" r:id="rId7"/>
    <p:sldId id="345" r:id="rId8"/>
    <p:sldId id="272" r:id="rId9"/>
    <p:sldId id="362" r:id="rId10"/>
    <p:sldId id="468" r:id="rId11"/>
    <p:sldId id="363" r:id="rId12"/>
    <p:sldId id="467" r:id="rId13"/>
    <p:sldId id="472" r:id="rId14"/>
    <p:sldId id="470" r:id="rId15"/>
    <p:sldId id="471" r:id="rId16"/>
    <p:sldId id="4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985" autoAdjust="0"/>
  </p:normalViewPr>
  <p:slideViewPr>
    <p:cSldViewPr snapToGrid="0">
      <p:cViewPr varScale="1">
        <p:scale>
          <a:sx n="79" d="100"/>
          <a:sy n="79" d="100"/>
        </p:scale>
        <p:origin x="5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6CF44-A2FE-4935-8EFB-9F5F9D732E38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48291-10C1-4D71-BFD1-B2514DE4C5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95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210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dirty="0"/>
              <a:t>90% of unit will serve families 50-60 AMI</a:t>
            </a:r>
          </a:p>
          <a:p>
            <a:pPr marL="0" indent="0">
              <a:buFont typeface="+mj-lt"/>
              <a:buNone/>
            </a:pPr>
            <a:r>
              <a:rPr lang="en-US" dirty="0"/>
              <a:t>59 – 1-brd  sqft 729</a:t>
            </a:r>
          </a:p>
          <a:p>
            <a:pPr marL="0" indent="0">
              <a:buFont typeface="+mj-lt"/>
              <a:buNone/>
            </a:pPr>
            <a:r>
              <a:rPr lang="en-US" dirty="0"/>
              <a:t>139 2-brd  sqft 1021-1164</a:t>
            </a:r>
          </a:p>
          <a:p>
            <a:pPr marL="0" indent="0">
              <a:buFont typeface="+mj-lt"/>
              <a:buNone/>
            </a:pPr>
            <a:r>
              <a:rPr lang="en-US" dirty="0"/>
              <a:t>50 3-brd sqft 1326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90% of unit will serve families 50-60 AMI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Generation Housing Partners worked creatively with the City of Dallas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fulfill one of its largest needs: affordable, accessible, and transit-oriented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housing.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providing direct access to the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Westmoreland Station, residents of Westmoreland Station benefit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from inexpensive, accessible, and dependable transportation, year-round.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Ground floor stoops with personal sidewalk access will be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provided along the main corridor, Westmoreland Rd, further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enhancing the walkability and transit-oriented focus of the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development.</a:t>
            </a:r>
          </a:p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9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2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50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83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41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4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family income = $97,400</a:t>
            </a:r>
          </a:p>
          <a:p>
            <a:r>
              <a:rPr lang="en-US" dirty="0"/>
              <a:t>80% AMI for a family of four = $77,900</a:t>
            </a:r>
          </a:p>
          <a:p>
            <a:r>
              <a:rPr lang="en-US" dirty="0"/>
              <a:t>Population = 1,288,457</a:t>
            </a:r>
          </a:p>
          <a:p>
            <a:r>
              <a:rPr lang="en-US" dirty="0"/>
              <a:t>Poverty rate = 17.7%</a:t>
            </a:r>
          </a:p>
          <a:p>
            <a:r>
              <a:rPr lang="en-US" dirty="0"/>
              <a:t>Median household income = </a:t>
            </a:r>
            <a:r>
              <a:rPr lang="en-US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$58,231</a:t>
            </a: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% low mod = 52.8%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7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7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NOFA is open to for-profit and non-profit applicants proposing the development of affordable rental and for-sale housing developments, including affordable rental housing for individuals and families experiencing homelessness, that also include a portion of units for persons with special needs</a:t>
            </a:r>
          </a:p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1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02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90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11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61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48291-10C1-4D71-BFD1-B2514DE4C55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3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612B-E66C-484A-8FE7-CA264E5F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4BA4E-E19F-4D7F-A547-4603D0FD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6276-A4E0-4D42-A8FB-DD3EF132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366F-D537-4AFA-99CF-A4521B6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CE89-B444-4AD2-A513-3F4D515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CE1F-8761-4F99-A9C4-7D91BC7E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8AB41-1B49-4D43-BF3A-6AC15AEE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9EE2-EFB0-4544-AAB3-7626C807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ACD85-263D-41C1-B760-ABC1C7A7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5FCC-449C-4B86-9957-9E8F1EA0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DA055-6B4F-407A-A67D-6F433CC62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9386A-AB90-4626-A95C-F2FCC807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060D-10D2-459B-8B25-D6099815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E1A7-8401-4926-8F9A-153945E5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E818A-EAD5-4E63-B9D6-488695A6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7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0BB5-4D9E-4525-A056-28EDA4F3D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243442-5BCD-44A6-8B38-CCCB19A7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C66E1-3B8B-4DB3-9CD0-CAC42FAC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CC16-8A87-4062-B2C1-000BB79F6DD5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8B835-6D99-4B13-B45A-AFA1B3418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0C498-C0AB-4857-9091-32D65A5C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181" y="6508755"/>
            <a:ext cx="2743200" cy="365125"/>
          </a:xfrm>
        </p:spPr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1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EC63-FC93-4A1D-8E64-D221E2F2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A88F1-7181-47BB-BECA-9AC282408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59733-3BC0-44A7-A466-67D74D36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6243-F172-4D24-8C56-D5E3FF27CF70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F3D90-670A-44CC-A5AC-4F09276D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4A266-A6AB-4F40-8D11-96B0018C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042" y="6522605"/>
            <a:ext cx="2743200" cy="365125"/>
          </a:xfrm>
        </p:spPr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8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380D-3313-435A-B3C9-57FD30B6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AD1A8-D9DC-4302-8BE0-2B3D874D9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C78DF-99D4-42CA-AB31-46EDC26AA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A55ED-1694-4EEF-9624-186FF2369E5F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59831-C635-458E-9550-00E77AD2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F53B-784A-4447-B380-5C6593EB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06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0F9F-83B3-4593-8D7D-F7D1ADBF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1B5C3-1D4B-4D60-B731-D886C91C8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8B0CD-8552-4B25-B713-41E0D3932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AF332-33F6-4D02-8419-BDE5410A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1FB5B-9C5A-4FC8-85D0-E9E583D55B4C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F4E92-654C-4029-87EC-A4818DB2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5D0DF-EDE1-4BF9-906C-250C767B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02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AB41C-B923-481D-A136-22578740B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F0D8-C877-4043-876D-8F8389320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7E2C1-43DC-4792-B70E-46EC9FD43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62D5F-471C-4E3A-A043-AA5432286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BA7E8-FD3F-4E48-BD4D-D3506976A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B61748-DA0A-4B36-A482-406009FA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1FBD-5BAE-44B6-973D-7D2736D91721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7CBA0-BDC1-4952-AE11-919CF4D0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32EB64-F266-4D5A-8A77-9AB51A30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02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4726-82F9-4481-B6CE-2485E552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B4FEE3-2038-494F-BD65-94D9E8FFA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5487-0F2B-4199-A0D7-C654233C584B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8E5DE-FBE4-450D-8210-8A71F59C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E26C0-EB82-4E87-9ACE-4EF18959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13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CCBB5-1050-45E2-A474-2527B1B6F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CAD5-E85B-4A7A-9D5D-17B4793565E7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62A90-D4FD-4535-B566-CFEAC89E1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AF2BA-82A0-4492-9C91-5366295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6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170D-758D-4723-AACC-844AC91F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4B8F2-A563-4944-9CCF-23080D49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1E3DC-0BC4-4CDD-8041-72D34945A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0D76B-1E61-475C-8957-7803D49B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61DB-D5E5-4B00-AEAA-0227036A5F80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B736B-B3CB-4103-B470-B80F9D4D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48393-5281-4808-9A0B-89515A5F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5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930D-8B5A-449D-B869-B99103FC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B80E-5830-4AF6-99D9-B2E960EE8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A402-31DB-4AD5-88A6-6F5A801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B872E-EA09-4B30-AE6B-F2015259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F546-7600-42A7-B4DC-6549892A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1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F4F1-AF7F-4EFD-9548-F27C47CE1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2CCFD-91A2-49A9-85B9-8B5FF9BE8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4D12D-1398-4766-87D2-A74CDB81F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F269-B0C5-450E-8F16-52501D31C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F526-B050-49FF-AD2B-1038038173AF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CA26B-F959-4E84-AF58-B667065B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8F082-D133-44C1-9D3C-154E3AE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7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BBA1-7994-4AAA-A966-3B82A271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374B1-43C5-4448-B3CE-22FF3D485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36DCF-3AC7-4A15-ABD2-907FC7BC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EC57-96DE-4B90-8B8C-6BE904EF60D6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3F108-A4F7-40DF-A397-64AE73B1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D0D4B-397A-47E7-96F7-6B0E1105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66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9BB461-65F0-4C4C-852A-7C8566978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ED576-7972-44FC-A345-F79DD054E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AAD3-68DA-4BE3-A26D-32834E18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8C42-3FFA-4505-948D-F5FF3CA32D65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24ED4-9AE6-4F42-9E47-73D51685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C8E14-E957-477E-853C-BAC19C06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6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7FB1-B899-4D6D-9C9F-962C2C3E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5B30C-C1A8-4A4C-9457-4E13AD4C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E128-62DF-473F-817D-09BE0745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0C21B-789C-4AB5-B0B1-41E0E154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694D-82C5-4C7D-9181-CAD162B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8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F65B-3A9A-4837-8354-4C3E05FA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F457-6699-4420-8520-C30AF7A56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656A9-7891-4151-AE68-2C838ABB5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4520-3D8D-4AB7-AB72-AA9DB650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3446B-29E8-42CE-B750-768CAA0E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89F1-E1DD-45ED-A5C4-6631ECEE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8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D72F-CA1D-47EB-A476-2672E86F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0631-0A73-44AE-B3AE-3850B505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A83FF-4780-4A7A-9234-F181C7E2B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A14EF-660D-4804-B053-D50FE5441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F0239-B225-4825-B190-39B2B5E52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4879A-786A-4C82-A11B-D667C35B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31B80-094D-4B20-AABC-F1548A16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B8878-2C6E-4A69-8A95-564C436F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5976-3706-430B-BE5E-8AEFDC06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AE71F-D17A-441E-B3E8-99691253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D0E3D-D7F3-45CB-BC0A-F10A0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2AF9-1B01-4F8E-8D91-D8F290B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5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1A85C-7675-4210-A7D5-AE5EAEDD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4DC2C-D2B2-4A1B-A272-B38787E9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D0E2B-DCBB-4432-AC5E-EA7D17BB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8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1E81-C622-4F3D-BE76-F67FA601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3E4A-D5B6-4218-9E21-939F2C96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02A93-BB92-4E51-9100-E353401F7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7DBC-8CBF-4A4E-ACBD-59F85475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56148-9B53-41F9-928C-7495BC5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AFCE-5BFF-4260-9142-EBE47053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4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D292-65C5-4785-A1FC-A3A17484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C3D54-003B-4DAB-BAD8-886760ED3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99142-7919-44EC-BEC6-A911324F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46FC-E1C2-4A0F-BB4A-28A8528B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B3156-50C4-4D29-9EF7-1626DE1C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74DE9-6FB8-4FE1-BAFA-E3999B4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1034E-7A8B-4076-9A56-8F62BFBD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4AEF-1368-47F2-9008-E7B7D92A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1325-38C7-4783-B2D8-B1FB98575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38F-14B5-47B2-A12A-8DCE11FFDCD5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2F51-0E35-4374-8197-D7DBA968B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8B13-6E33-43F9-A64D-45A14DBD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4253-6949-4C43-96AB-7206FD313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8E09A1-44A6-458B-AEBB-8AD0B2DF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DE003-C754-400F-A295-13CDD8E5E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3BDB7-A7C4-4DDE-A46F-F9561AF7D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F4E5D-4F5A-4C4F-AE41-24C6C671FDDC}" type="datetime1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40C73-66ED-4623-8F45-080D30F14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B6938-018D-4691-9A43-0AE0F623C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6" y="6522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18B91-4B66-40C9-B3FB-70033B0922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1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mailto:Darwin.Wade@Dallas.gov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mailto:Darwin.Wade@Dallas.gov" TargetMode="Externa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-ODBBPgrCA?start=53&amp;feature=oembed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837D8725-365D-4CCE-91D2-B46A43573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3" y="4825463"/>
            <a:ext cx="1818303" cy="1818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761A66-FE8D-4B36-A891-BAEB2DED88F6}"/>
              </a:ext>
            </a:extLst>
          </p:cNvPr>
          <p:cNvSpPr txBox="1"/>
          <p:nvPr/>
        </p:nvSpPr>
        <p:spPr>
          <a:xfrm>
            <a:off x="1973831" y="411617"/>
            <a:ext cx="91842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54</a:t>
            </a:r>
            <a:r>
              <a:rPr lang="en-US" sz="3200" b="1" baseline="300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cs typeface="Arial" panose="020B0604020202020204" pitchFamily="34" charset="0"/>
              </a:rPr>
              <a:t> NCDA Annual Conference June 13-15, 2023 Orlando, FL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926A8-1850-4913-ADAF-7D58F9FE9A4F}"/>
              </a:ext>
            </a:extLst>
          </p:cNvPr>
          <p:cNvSpPr txBox="1"/>
          <p:nvPr/>
        </p:nvSpPr>
        <p:spPr>
          <a:xfrm>
            <a:off x="2584449" y="2579520"/>
            <a:ext cx="718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solidFill>
                  <a:schemeClr val="bg1"/>
                </a:solidFill>
                <a:latin typeface="Gill Sans MT" panose="020B0502020104020203" pitchFamily="34" charset="0"/>
              </a:rPr>
              <a:t>HOME – Housing Strategies That Work </a:t>
            </a:r>
            <a:endParaRPr lang="en-US" sz="2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F7A14C-7D38-4BA1-85D9-F26CF663C9D3}"/>
              </a:ext>
            </a:extLst>
          </p:cNvPr>
          <p:cNvSpPr txBox="1"/>
          <p:nvPr/>
        </p:nvSpPr>
        <p:spPr>
          <a:xfrm>
            <a:off x="2282149" y="4193425"/>
            <a:ext cx="74891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Darwin M. Wade, MBA, MPA, CPM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Assistant Director (I)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City of Dallas, Texas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Housing &amp; Neighborhood Revitalization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Darwin.Wade@Dallas.gov</a:t>
            </a: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O: 214-670-3906  C: 469-404-6891</a:t>
            </a:r>
          </a:p>
        </p:txBody>
      </p:sp>
      <p:pic>
        <p:nvPicPr>
          <p:cNvPr id="15" name="Picture 14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DDD8B17F-237E-4265-9F9E-5C06238A1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0" y="77981"/>
            <a:ext cx="1754381" cy="2237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209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Project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052"/>
            <a:ext cx="10515600" cy="477941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248-unit Class “A” mixed income development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223 of the 248 units are affordable to households at/or below 80% AMI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24 floating High HOME and 7 LOW HOME-assisted units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Flagship Transit-Oriented Development (TOD)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Located on 7.2 acres at SE corner of Westmoreland Road and Glenfield Avenue 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Provides residents with direct access to Dallas Area Rapid Transit (DART) light rail, without the need to cross major thoroughfare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Comprised of one, two-, and three-bedroom floorplans serving income bands of 50% and 60% AMI and market-rate.  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Unit Amenities: Open-concept, granite countertops, faux-wood flooring, nine-foot ceilings, personal balconies, walk-in closets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Common Amenities: Resort-style pool, fitness center, community room, dog park, outdoor plaza, business center, secured entrances, and covered entries</a:t>
            </a:r>
          </a:p>
          <a:p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5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City of Dallas Participation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052"/>
            <a:ext cx="10515600" cy="477941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Invested CDBG and HOME dollars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CDBG: 		$  3,000,000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HOME:		$  5,000,000	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</a:rPr>
              <a:t>Total:		</a:t>
            </a:r>
            <a:r>
              <a:rPr lang="en-US" u="sng" dirty="0">
                <a:solidFill>
                  <a:schemeClr val="bg1"/>
                </a:solidFill>
                <a:latin typeface="Gill Sans Nova" panose="020B0602020104020203" pitchFamily="34" charset="0"/>
              </a:rPr>
              <a:t>$  8,000,000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Funds awarded through Housing Department’s Standing Notice of Funding Availability (NOFA)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Dallas Housing Finance Corporation (DHFC) entered in agreement with City to purchase land and leased land to developer through long-term ground lease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Remaining balance was funded using 4% low-income housing tax credits and private capital 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Total Development Cost = $59.4 Million</a:t>
            </a:r>
          </a:p>
          <a:p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3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471B0-4C84-49C4-B9A0-7894F3E830C9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Kiva East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67F59F-3988-4B55-A724-26F6E95F5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7" r="23611" b="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Picture 8" descr="A group of people wearing hardhats and standing in front of a pipe&#10;&#10;Description automatically generated with low confidence">
            <a:extLst>
              <a:ext uri="{FF2B5EF4-FFF2-40B4-BE49-F238E27FC236}">
                <a16:creationId xmlns:a16="http://schemas.microsoft.com/office/drawing/2014/main" id="{B64B96BB-F2A2-4265-A032-A841500FE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1" b="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5" name="Picture 14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6037EBD0-6530-40CA-81EE-84ACFA498F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48" r="1" b="16255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51785E-E8CC-4DA3-9E50-CBD29217FF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5" r="30331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2" name="Picture 11" descr="A picture containing sky, outdoor, road, grass&#10;&#10;Description automatically generated">
            <a:extLst>
              <a:ext uri="{FF2B5EF4-FFF2-40B4-BE49-F238E27FC236}">
                <a16:creationId xmlns:a16="http://schemas.microsoft.com/office/drawing/2014/main" id="{A798DDB1-B780-4CC8-8231-D47E6DCB04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 r="1" b="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918B91-4B66-40C9-B3FB-70033B0922BB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2742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Project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052"/>
            <a:ext cx="10515600" cy="477941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87-unit Class “A” mixed income development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70 of the 87 units are affordable to households at/or below 80% AMI and 17 non-income restricted units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8 floating High HOME and 3 LOW HOME-assisted units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Located on 2.5 acres at 4724 &amp; 4806 East Side Avenue 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Comprised of one, two-, and three-bedroom floorplans serving income bands of 50% and 60% AMI and market-rate.  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Unit Amenities: High efficiency appliances and lighting, granite countertops, resilient hard surface floor, kitchen tile backsplash, tile tub surrounds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Common Amenities: Resort-style pool, community room, fitness center, dog park, outdoor plaza, business center, secured entrances, and resident services</a:t>
            </a:r>
          </a:p>
          <a:p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91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City of Dallas Participation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052"/>
            <a:ext cx="10515600" cy="47794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Invested HOME dollars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HOME:		$  2,500,000	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Funds awarded through Housing Department’s Standing Notice of Funding Availability (NOFA)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Remaining balance was funded using 9% low-income housing tax credits and private capital 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Total Development Cost = $22.7 Million</a:t>
            </a:r>
          </a:p>
          <a:p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5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837D8725-365D-4CCE-91D2-B46A43573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3" y="4825463"/>
            <a:ext cx="1818303" cy="1818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761A66-FE8D-4B36-A891-BAEB2DED88F6}"/>
              </a:ext>
            </a:extLst>
          </p:cNvPr>
          <p:cNvSpPr txBox="1"/>
          <p:nvPr/>
        </p:nvSpPr>
        <p:spPr>
          <a:xfrm>
            <a:off x="1973831" y="411617"/>
            <a:ext cx="91842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54</a:t>
            </a:r>
            <a:r>
              <a:rPr lang="en-US" sz="3200" b="1" baseline="300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cs typeface="Arial" panose="020B0604020202020204" pitchFamily="34" charset="0"/>
              </a:rPr>
              <a:t> NCDA Annual Conference June 13-15, 2023 Orlando, FL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F7A14C-7D38-4BA1-85D9-F26CF663C9D3}"/>
              </a:ext>
            </a:extLst>
          </p:cNvPr>
          <p:cNvSpPr txBox="1"/>
          <p:nvPr/>
        </p:nvSpPr>
        <p:spPr>
          <a:xfrm>
            <a:off x="2282149" y="4193425"/>
            <a:ext cx="74891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Darwin M. Wade, MBA, MPA, CPM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Assistant Director (I)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City of Dallas, Texas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Housing &amp; Neighborhood Revitalization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Darwin.Wade@Dallas.gov</a:t>
            </a: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O: 214-670-3906  C: 469-404-6891</a:t>
            </a:r>
          </a:p>
        </p:txBody>
      </p:sp>
      <p:pic>
        <p:nvPicPr>
          <p:cNvPr id="15" name="Picture 14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DDD8B17F-237E-4265-9F9E-5C06238A1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0" y="77981"/>
            <a:ext cx="1754381" cy="2237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16F9C-6672-4CD5-8427-C9796322A302}"/>
              </a:ext>
            </a:extLst>
          </p:cNvPr>
          <p:cNvSpPr txBox="1"/>
          <p:nvPr/>
        </p:nvSpPr>
        <p:spPr>
          <a:xfrm>
            <a:off x="4962503" y="2487187"/>
            <a:ext cx="264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1596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Dallas, TX by the Numbers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68C371-8A91-45C7-87B7-50151F4149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Population: 1.3 million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Median family income: $105,600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80% AMI for family of four: $82,500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% Low Mod: 52.8%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Poverty rate: 17.7%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7A381-E421-4C99-9238-27551148B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864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Owner-occupied housing: 41%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Renter-occupied housing 59%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Median home price: $405,000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Median gross rent: $1,178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Max HOME sales price: $271,000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A8147-81FD-42F0-B57C-DDAB55A9536E}"/>
              </a:ext>
            </a:extLst>
          </p:cNvPr>
          <p:cNvSpPr txBox="1"/>
          <p:nvPr/>
        </p:nvSpPr>
        <p:spPr>
          <a:xfrm>
            <a:off x="3429000" y="5838409"/>
            <a:ext cx="588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ll Sans Nova" panose="020B0602020104020203" pitchFamily="34" charset="0"/>
              </a:rPr>
              <a:t>Source: 2021 ACS 5-Year Data and  HUD Exchange </a:t>
            </a:r>
          </a:p>
        </p:txBody>
      </p:sp>
    </p:spTree>
    <p:extLst>
      <p:ext uri="{BB962C8B-B14F-4D97-AF65-F5344CB8AC3E}">
        <p14:creationId xmlns:p14="http://schemas.microsoft.com/office/powerpoint/2010/main" val="239640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B6FF2BA6-0B60-4D74-82ED-B29229EA4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459636"/>
              </p:ext>
            </p:extLst>
          </p:nvPr>
        </p:nvGraphicFramePr>
        <p:xfrm>
          <a:off x="2197852" y="2485587"/>
          <a:ext cx="7564284" cy="2299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7979">
                  <a:extLst>
                    <a:ext uri="{9D8B030D-6E8A-4147-A177-3AD203B41FA5}">
                      <a16:colId xmlns:a16="http://schemas.microsoft.com/office/drawing/2014/main" val="2933030455"/>
                    </a:ext>
                  </a:extLst>
                </a:gridCol>
                <a:gridCol w="1896305">
                  <a:extLst>
                    <a:ext uri="{9D8B030D-6E8A-4147-A177-3AD203B41FA5}">
                      <a16:colId xmlns:a16="http://schemas.microsoft.com/office/drawing/2014/main" val="225273984"/>
                    </a:ext>
                  </a:extLst>
                </a:gridCol>
              </a:tblGrid>
              <a:tr h="37982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CDBG – Housing Activities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048225"/>
                  </a:ext>
                </a:extLst>
              </a:tr>
              <a:tr h="60414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Home Improvement and Preservation Program (HIPP)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$4,281,465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392352"/>
                  </a:ext>
                </a:extLst>
              </a:tr>
              <a:tr h="4093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Residential Development Acquisition Loan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$2,638,224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529007"/>
                  </a:ext>
                </a:extLst>
              </a:tr>
              <a:tr h="3798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Dallas Homebuyer Assistance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$400,000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218871"/>
                  </a:ext>
                </a:extLst>
              </a:tr>
              <a:tr h="37982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MT" panose="020B0502020104020203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MT" panose="020B0502020104020203" pitchFamily="34" charset="0"/>
                        </a:rPr>
                        <a:t>$7,319,689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057988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6C3169DE-F014-45C2-AD76-236ED7F4F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64749"/>
              </p:ext>
            </p:extLst>
          </p:nvPr>
        </p:nvGraphicFramePr>
        <p:xfrm>
          <a:off x="2197852" y="4876800"/>
          <a:ext cx="756428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5485">
                  <a:extLst>
                    <a:ext uri="{9D8B030D-6E8A-4147-A177-3AD203B41FA5}">
                      <a16:colId xmlns:a16="http://schemas.microsoft.com/office/drawing/2014/main" val="2933030455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25273984"/>
                    </a:ext>
                  </a:extLst>
                </a:gridCol>
              </a:tblGrid>
              <a:tr h="33706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FY 2022-23 Affordable Housing Development HOME  Funds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0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HOME Housing Development Loan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$4,277,307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39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CHDO Development Loan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$1,216,076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529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ill Sans MT" panose="020B0502020104020203" pitchFamily="34" charset="0"/>
                        </a:rPr>
                        <a:t>Dallas Homebuyer Assistance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Gill Sans MT" panose="020B0502020104020203" pitchFamily="34" charset="0"/>
                        </a:rPr>
                        <a:t>$400,000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281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Gill Sans MT" panose="020B0502020104020203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Gill Sans MT" panose="020B0502020104020203" pitchFamily="34" charset="0"/>
                        </a:rPr>
                        <a:t>$5,893,383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057988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FABCB627-5D21-4EB7-915E-3C9499FF3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81517"/>
              </p:ext>
            </p:extLst>
          </p:nvPr>
        </p:nvGraphicFramePr>
        <p:xfrm>
          <a:off x="2197852" y="168444"/>
          <a:ext cx="75642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5485">
                  <a:extLst>
                    <a:ext uri="{9D8B030D-6E8A-4147-A177-3AD203B41FA5}">
                      <a16:colId xmlns:a16="http://schemas.microsoft.com/office/drawing/2014/main" val="2933030455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252739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Gill Sans Nova" panose="020B0602020104020203" pitchFamily="34" charset="0"/>
                        </a:rPr>
                        <a:t>FY 2023-24 HUD Entitlements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0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Nova" panose="020B0602020104020203" pitchFamily="34" charset="0"/>
                        </a:rPr>
                        <a:t>Community Development Block Grant (CDBG)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Gill Sans Nova" panose="020B0602020104020203" pitchFamily="34" charset="0"/>
                        </a:rPr>
                        <a:t>$15,009,603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20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Nova" panose="020B0602020104020203" pitchFamily="34" charset="0"/>
                        </a:rPr>
                        <a:t>HOME Investment Partnerships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Gill Sans Nova" panose="020B0602020104020203" pitchFamily="34" charset="0"/>
                        </a:rPr>
                        <a:t>$6,933,179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39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Nova" panose="020B0602020104020203" pitchFamily="34" charset="0"/>
                        </a:rPr>
                        <a:t>Emergency Solutions Grant (ESG)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Gill Sans Nova" panose="020B0602020104020203" pitchFamily="34" charset="0"/>
                        </a:rPr>
                        <a:t>$1,241,010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529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Nova" panose="020B0602020104020203" pitchFamily="34" charset="0"/>
                        </a:rPr>
                        <a:t>Housing Opportunities for Persons With AIDS (HOPWA)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Gill Sans Nova" panose="020B0602020104020203" pitchFamily="34" charset="0"/>
                        </a:rPr>
                        <a:t>$9,604,613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386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Gill Sans Nova" panose="020B0602020104020203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Gill Sans Nova" panose="020B0602020104020203" pitchFamily="34" charset="0"/>
                        </a:rPr>
                        <a:t>$32,788,405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057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94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Development NOFA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Standing NOFA provides gap financing to for-profit, non-profit developers proposing development of affordable rental, for-sale, and housing for persons experiencing homelessness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1FB2F-D696-448A-854A-54A95F6F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90" y="3226243"/>
            <a:ext cx="6188619" cy="32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HOME Regulations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Created by the National Affordable Housing Act of 1990 (NAHA)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HOME regs can be found in 24 CFR Part 92 and HUD Exchange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Congressional Intent: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Provide decent affordable housing to lower-income households;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Expand the capacity of nonprofit housing providers;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Strengthen the ability of state and local governments to provide housing; and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Leverage private-sector participation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05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HOME Eligible Activity Types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504"/>
            <a:ext cx="10515600" cy="46899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Homeowner Rehabilitation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Homebuyer Activities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Direct assistance to homebuyers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Homebuyer housing development projects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Rental Housing Activities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B0602020104020203" pitchFamily="34" charset="0"/>
              </a:rPr>
              <a:t>Tenant-Based Rental Assistance (TBRA)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4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Westmoreland Station </a:t>
            </a:r>
          </a:p>
        </p:txBody>
      </p:sp>
      <p:pic>
        <p:nvPicPr>
          <p:cNvPr id="4" name="Online Media 2" title="One Dallas Update - October 21, 2022">
            <a:hlinkClick r:id="" action="ppaction://media"/>
            <a:extLst>
              <a:ext uri="{FF2B5EF4-FFF2-40B4-BE49-F238E27FC236}">
                <a16:creationId xmlns:a16="http://schemas.microsoft.com/office/drawing/2014/main" id="{DD056898-2D64-496B-B27F-C1F8C13FFEA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70991" y="1388164"/>
            <a:ext cx="8783965" cy="49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471B0-4C84-49C4-B9A0-7894F3E830C9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Westmoreland Station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918B91-4B66-40C9-B3FB-70033B0922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1447B-E035-4E30-997A-48A5F5894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1" y="3429000"/>
            <a:ext cx="4189188" cy="3107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62B2F4-9694-43F1-A40F-47CE6FCA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1" y="149950"/>
            <a:ext cx="5685489" cy="3198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DC8CD-D4DD-455E-BD8B-3A312268D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6" y="149949"/>
            <a:ext cx="5443264" cy="317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4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471B0-4C84-49C4-B9A0-7894F3E830C9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Westmoreland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2FCDE-FC48-4C21-ABC1-9F5BED2F9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" r="37488" b="-2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7FB50E-3DA0-415A-B859-8FA5FC444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6" b="20344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14B4F-7009-444A-B3F1-70AEC01EB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56" r="-2" b="1172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B85E7-B990-4F61-BD80-C19F65E38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1" r="33329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9FEA91-248B-49B9-BE11-8CEA616C80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813" r="2" b="2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9918B91-4B66-40C9-B3FB-70033B0922BB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6920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1009</Words>
  <Application>Microsoft Office PowerPoint</Application>
  <PresentationFormat>Widescreen</PresentationFormat>
  <Paragraphs>158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Gill Sans MT</vt:lpstr>
      <vt:lpstr>Gill Sans Nova</vt:lpstr>
      <vt:lpstr>Lato</vt:lpstr>
      <vt:lpstr>Office Theme</vt:lpstr>
      <vt:lpstr>1_Office Theme</vt:lpstr>
      <vt:lpstr>PowerPoint Presentation</vt:lpstr>
      <vt:lpstr>Dallas, TX by the Numbers</vt:lpstr>
      <vt:lpstr>PowerPoint Presentation</vt:lpstr>
      <vt:lpstr>Development NOFA</vt:lpstr>
      <vt:lpstr>HOME Regulations</vt:lpstr>
      <vt:lpstr>HOME Eligible Activity Types</vt:lpstr>
      <vt:lpstr>Westmoreland Station </vt:lpstr>
      <vt:lpstr>PowerPoint Presentation</vt:lpstr>
      <vt:lpstr>PowerPoint Presentation</vt:lpstr>
      <vt:lpstr>Project Overview</vt:lpstr>
      <vt:lpstr>City of Dallas Participation</vt:lpstr>
      <vt:lpstr>PowerPoint Presentation</vt:lpstr>
      <vt:lpstr>Project Overview</vt:lpstr>
      <vt:lpstr>City of Dallas Participation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Wade, Darwin</dc:creator>
  <cp:lastModifiedBy>Wade, Darwin</cp:lastModifiedBy>
  <cp:revision>3</cp:revision>
  <dcterms:created xsi:type="dcterms:W3CDTF">2023-06-10T00:39:25Z</dcterms:created>
  <dcterms:modified xsi:type="dcterms:W3CDTF">2023-06-10T02:48:11Z</dcterms:modified>
</cp:coreProperties>
</file>